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428" r:id="rId2"/>
    <p:sldId id="432" r:id="rId3"/>
    <p:sldId id="434" r:id="rId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60000"/>
    <a:srgbClr val="61A001"/>
    <a:srgbClr val="296D43"/>
    <a:srgbClr val="C3E5EC"/>
    <a:srgbClr val="E68900"/>
    <a:srgbClr val="FF9900"/>
    <a:srgbClr val="FFCC99"/>
    <a:srgbClr val="AAC167"/>
    <a:srgbClr val="00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6395" autoAdjust="0"/>
  </p:normalViewPr>
  <p:slideViewPr>
    <p:cSldViewPr snapToGrid="0">
      <p:cViewPr varScale="1">
        <p:scale>
          <a:sx n="109" d="100"/>
          <a:sy n="109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34C70-9939-4EBF-8952-FFD25C76C368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E3F56-F8B2-4FAF-90F5-D1148346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3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E3F56-F8B2-4FAF-90F5-D1148346C0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2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56D87-59F4-4A0F-989B-47ACCF42A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918018-2814-4A85-9A38-6B1937102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B85919-58B1-4D51-B6E3-822DC681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C23D6-7311-471E-86E0-D7195BA9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03F5F3-A0CE-4C03-8012-2482580C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18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B36FC-00EB-4E9F-90D1-763ADABF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523DFC-BCBF-4F00-AE35-C79733C5C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DF326-014B-49D9-9794-03953844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3D0BE-E193-445C-85BC-BA1E0E56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B9543-3902-47CB-8B71-47A95BA1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9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690118-7DD3-4780-9951-418892F5E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BE442A-10A9-4360-B174-531F04AF1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10E9FD-A5AD-48BF-B29E-1C76C061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342D4-2485-4F22-AF37-9B8A4A39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1E0736-3D36-4EA0-A454-F2DD3958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1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1399E-1F34-4EF8-AF06-BF3F6F36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4A220-64E2-48D2-84E4-98B22DEB6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74F07E-25AA-4719-B5EC-3B906AD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A10699-68D5-48A2-B4F9-4BEBC4B6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1517A-C9FF-4066-8E73-79EB655C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5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D76B0-2288-42D4-A393-597D9A39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5DD389-75F6-4971-BDCB-63BA489D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44C1E1-28A7-451C-BF3D-37FD5422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5DA73-8C28-4897-8AD5-BC6755AC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57C736-CD12-410E-9265-85CD3D14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3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ED19E-B425-46AD-AB34-06276A84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48301-FACE-4CD8-B356-828D7BB6D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BB6EFC-3A23-489A-8BCD-26E15F582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681DC1-6A83-4926-AF3B-324E2252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3EEA37-B4E1-457D-B987-2ED1FDF1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D3D0CB-A939-4CA7-810E-B7CB7EB5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0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C2894-F03A-4CFE-AF1A-6A3044C88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4631B-6D55-45E7-8945-F0AD497D0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295EF9-6183-4768-9AF2-8133C500F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DED728-2B23-4F08-802A-F81DF0CE8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CA2A89-DD05-4EC8-91FA-AC19C97C6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EF8B60-FFDE-4F2C-AAF0-49F27685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FC5931-F965-4D22-BBF1-103AA3DA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E238E2-A550-46C1-9394-0A585854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7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8B5F4-CA4B-4D44-A9F8-BFC8D8DC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C5A2A3-4284-4878-8D9F-D56585A2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4AB6AE-B9AD-4A70-B256-C4E50E2F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A3B469-B7A2-41C9-9C86-926CD5AD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7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3AA9B3-CA30-4372-A067-48467193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951F0C-6491-4F54-9899-46FF0A4D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BFF4ED-255E-40AF-BED2-6C5CFEB2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4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D8BA2-6D0E-46A6-8C61-14CA8775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1F56CA-E158-4951-8A81-E96D68F6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C2F317-54E4-4612-917A-36777CABC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C3BD1D-CBCB-476E-98DF-8ADFA11B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93238E-16A4-4583-880D-81D56073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66F179-1A9D-46E8-9D63-0AAE5989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9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C3458-FD9D-4AC2-9DC7-F178EF21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B54EA7-1F38-4FDC-A6BC-D705C9B5A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48771-55FC-45EB-9599-6CB3912D0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74EDC-632A-4003-9E3E-0E400970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BB7E45-E6B4-4BD9-8849-C0CB6537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28EC88-B2AB-489A-A679-F01A0B7C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4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402BF-04D1-412D-BED1-97B33C1AF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85FC45-0478-4607-AB71-378F76A4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70F85-C3D2-42FF-90E8-8A0C1711C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666E3-9F72-47BF-ABC2-BB060ED35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7A5C84-601E-42F3-8092-3459D7407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6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orkb@caxnsk.ru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9"/>
          <p:cNvSpPr txBox="1">
            <a:spLocks/>
          </p:cNvSpPr>
          <p:nvPr/>
        </p:nvSpPr>
        <p:spPr>
          <a:xfrm>
            <a:off x="0" y="2722846"/>
            <a:ext cx="6633882" cy="2903680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КАК ЗАКЛЮЧИТЬ </a:t>
            </a:r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ДОГОВОР ЮРИДИЧЕСКОМУ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ЛИЦУ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С РЕГОПЕРАТОРОМ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МУП «САХ»</a:t>
            </a:r>
          </a:p>
        </p:txBody>
      </p:sp>
    </p:spTree>
    <p:extLst>
      <p:ext uri="{BB962C8B-B14F-4D97-AF65-F5344CB8AC3E}">
        <p14:creationId xmlns:p14="http://schemas.microsoft.com/office/powerpoint/2010/main" val="85712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3143113" y="102568"/>
            <a:ext cx="8521062" cy="936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000" b="1" dirty="0">
                <a:solidFill>
                  <a:srgbClr val="2854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ОБЩИЙ ПОРЯДОК ЗАКЛЮЧЕНИЯ ДОГОВОРА С РЕГОПЕРАТОРОМ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11204CEF-75EF-4AA7-BE70-C251B31E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06" y="5748166"/>
            <a:ext cx="1206649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sz="1900" b="1" i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Отсутствие договора с </a:t>
            </a:r>
            <a:r>
              <a:rPr lang="ru-RU" sz="1900" b="1" i="1" dirty="0" err="1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регоператором</a:t>
            </a:r>
            <a:r>
              <a:rPr lang="ru-RU" sz="1900" b="1" i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 – является нарушением законодательства и влечет наложение штрафа по статье 8.2 КоАП РФ в размере </a:t>
            </a:r>
            <a:r>
              <a:rPr lang="ru-RU" sz="1900" b="1" i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до </a:t>
            </a:r>
            <a:r>
              <a:rPr lang="ru-RU" sz="1900" b="1" i="1" u="sng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250 000 рублей</a:t>
            </a:r>
            <a:endParaRPr lang="ru-RU" altLang="ru-RU" sz="1900" b="1" i="1" dirty="0">
              <a:solidFill>
                <a:srgbClr val="960000"/>
              </a:solidFill>
              <a:latin typeface="Century Gothic" panose="020B0502020202020204" pitchFamily="34" charset="0"/>
              <a:cs typeface="Verdana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422438" y="1209674"/>
            <a:ext cx="9309956" cy="1015663"/>
            <a:chOff x="2395544" y="1768958"/>
            <a:chExt cx="9309956" cy="1015663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88AB75F1-C2B7-4148-824A-BDA559C13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544" y="1768958"/>
              <a:ext cx="930995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630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ru-RU" altLang="ru-RU" sz="2000" b="1" dirty="0">
                  <a:solidFill>
                    <a:srgbClr val="206330"/>
                  </a:solidFill>
                  <a:latin typeface="Century Gothic" panose="020B0502020202020204" pitchFamily="34" charset="0"/>
                  <a:cs typeface="Verdana"/>
                </a:rPr>
                <a:t>С 11 февраля 2023 года на территории города Новосибирска и Новосибирской области за обращение с ТКО отвечает региональный оператор МУП «САХ»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D74142E-8C3E-46AA-B504-7FCE4FEBD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377" y="1817047"/>
              <a:ext cx="400627" cy="340796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5" y="1209674"/>
            <a:ext cx="2096362" cy="205248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299227" y="2256502"/>
            <a:ext cx="9556377" cy="1015663"/>
            <a:chOff x="2299227" y="2453728"/>
            <a:chExt cx="9556377" cy="101566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299227" y="2453728"/>
              <a:ext cx="955637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b="1" dirty="0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         Все </a:t>
              </a:r>
              <a:r>
                <a:rPr lang="ru-RU" sz="2000" b="1" dirty="0" err="1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юрлица</a:t>
              </a:r>
              <a:r>
                <a:rPr lang="ru-RU" sz="2000" b="1" dirty="0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, ИП, собственники нежилых помещений обязаны заключить договор на оказание услуг по обращению с ТКО с </a:t>
              </a:r>
              <a:r>
                <a:rPr lang="ru-RU" sz="2000" b="1" dirty="0" err="1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регоператором</a:t>
              </a:r>
              <a:r>
                <a:rPr lang="ru-RU" sz="2000" b="1" dirty="0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МУП «САХ» – требование закона 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D74142E-8C3E-46AA-B504-7FCE4FEBD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376" y="2472958"/>
              <a:ext cx="400627" cy="34079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93518" y="3423962"/>
            <a:ext cx="2321858" cy="400110"/>
            <a:chOff x="293518" y="3423962"/>
            <a:chExt cx="2321858" cy="40011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D74142E-8C3E-46AA-B504-7FCE4FEBD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18" y="3459074"/>
              <a:ext cx="400627" cy="340796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694145" y="3423962"/>
              <a:ext cx="19212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b="1" dirty="0">
                  <a:solidFill>
                    <a:srgbClr val="96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Запрещено: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7" y="3884945"/>
            <a:ext cx="476113" cy="437138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11204CEF-75EF-4AA7-BE70-C251B31E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700" y="3798964"/>
            <a:ext cx="106040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b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Самостоятельно транспортировать отходы на ближайшие площадки.</a:t>
            </a:r>
            <a:r>
              <a:rPr lang="ru-RU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 Сбор и транспортирование ТКО – лицензируемая деятельность.  </a:t>
            </a:r>
            <a:endParaRPr lang="ru-RU" altLang="ru-RU" b="1" dirty="0">
              <a:solidFill>
                <a:srgbClr val="960000"/>
              </a:solidFill>
              <a:latin typeface="Century Gothic" panose="020B0502020202020204" pitchFamily="34" charset="0"/>
              <a:cs typeface="Verdana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3" y="4381228"/>
            <a:ext cx="476113" cy="400110"/>
          </a:xfrm>
          <a:prstGeom prst="rect">
            <a:avLst/>
          </a:prstGeom>
        </p:spPr>
      </p:pic>
      <p:sp>
        <p:nvSpPr>
          <p:cNvPr id="23" name="Rectangle 2">
            <a:extLst>
              <a:ext uri="{FF2B5EF4-FFF2-40B4-BE49-F238E27FC236}">
                <a16:creationId xmlns:a16="http://schemas.microsoft.com/office/drawing/2014/main" id="{11204CEF-75EF-4AA7-BE70-C251B31E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700" y="4428651"/>
            <a:ext cx="106040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b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Пользоваться услугами иных организаций для вывоза ТКО </a:t>
            </a:r>
            <a:endParaRPr lang="ru-RU" altLang="ru-RU" b="1" dirty="0">
              <a:solidFill>
                <a:srgbClr val="960000"/>
              </a:solidFill>
              <a:latin typeface="Century Gothic" panose="020B0502020202020204" pitchFamily="34" charset="0"/>
              <a:cs typeface="Verdana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6" y="4818367"/>
            <a:ext cx="476113" cy="434495"/>
          </a:xfrm>
          <a:prstGeom prst="rect">
            <a:avLst/>
          </a:prstGeom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11204CEF-75EF-4AA7-BE70-C251B31E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176" y="4852145"/>
            <a:ext cx="641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b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Сжигать отходы</a:t>
            </a:r>
            <a:endParaRPr lang="ru-RU" altLang="ru-RU" b="1" dirty="0">
              <a:solidFill>
                <a:srgbClr val="960000"/>
              </a:solidFill>
              <a:latin typeface="Century Gothic" panose="020B0502020202020204" pitchFamily="34" charset="0"/>
              <a:cs typeface="Verdana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50B7DF-E23C-4644-A658-95F134770B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6" y="5298369"/>
            <a:ext cx="476113" cy="434495"/>
          </a:xfrm>
          <a:prstGeom prst="rect">
            <a:avLst/>
          </a:prstGeom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id="{6A85F460-D39F-4CAE-9320-D62382FFC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841" y="5308027"/>
            <a:ext cx="10931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altLang="ru-RU" b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Размещать отходы в несанкционированных местах складирования.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41841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3465324" y="83127"/>
            <a:ext cx="8412639" cy="9311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2854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ИНСТРУКЦИЯ ПО ЗАКЛЮЧЕНИЮ ДОГОВОРА С МУП «САХ»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AF911D91-BB0B-4B5F-B856-12230BA10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67" y="1111995"/>
            <a:ext cx="1124174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1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Для заключения договора на оказание услуги по обращению с ТКО направить адрес ведения деятельности, карточку предприятия и контакты для связи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16" y="3749945"/>
            <a:ext cx="2483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Адрес, карточка </a:t>
            </a:r>
          </a:p>
          <a:p>
            <a:pPr algn="ctr"/>
            <a:r>
              <a:rPr lang="ru-RU" altLang="ru-RU" sz="20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предприятия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60" y="2162657"/>
            <a:ext cx="1355237" cy="13286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7" t="29208" r="25062" b="25792"/>
          <a:stretch/>
        </p:blipFill>
        <p:spPr>
          <a:xfrm>
            <a:off x="2623064" y="2342895"/>
            <a:ext cx="1021976" cy="96818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196807" y="3735171"/>
            <a:ext cx="25190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1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Контакты </a:t>
            </a:r>
          </a:p>
          <a:p>
            <a:pPr algn="ctr"/>
            <a:r>
              <a:rPr lang="ru-RU" altLang="ru-RU" sz="21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для </a:t>
            </a:r>
            <a:r>
              <a:rPr lang="ru-RU" sz="2100" b="1" dirty="0">
                <a:solidFill>
                  <a:srgbClr val="206330"/>
                </a:solidFill>
                <a:latin typeface="Century Gothic" panose="020B0502020202020204" pitchFamily="34" charset="0"/>
              </a:rPr>
              <a:t>связи</a:t>
            </a:r>
            <a:endParaRPr lang="ru-RU" sz="2100" dirty="0"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90987" y="2263042"/>
            <a:ext cx="38555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206330"/>
                </a:solidFill>
                <a:latin typeface="Century Gothic" panose="020B0502020202020204" pitchFamily="34" charset="0"/>
              </a:rPr>
              <a:t>Электронная почта </a:t>
            </a:r>
          </a:p>
          <a:p>
            <a:pPr algn="ctr"/>
            <a:r>
              <a:rPr lang="en-US" sz="2400" b="1" dirty="0">
                <a:solidFill>
                  <a:srgbClr val="206330"/>
                </a:solidFill>
                <a:latin typeface="Century Gothic" panose="020B0502020202020204" pitchFamily="34" charset="0"/>
                <a:hlinkClick r:id="rId6"/>
              </a:rPr>
              <a:t>orkb@caxnsk.ru</a:t>
            </a:r>
            <a:r>
              <a:rPr lang="ru-RU" sz="2400" b="1" dirty="0">
                <a:solidFill>
                  <a:srgbClr val="206330"/>
                </a:solidFill>
                <a:latin typeface="Century Gothic" panose="020B0502020202020204" pitchFamily="34" charset="0"/>
              </a:rPr>
              <a:t> или тел.</a:t>
            </a:r>
          </a:p>
          <a:p>
            <a:pPr algn="ctr"/>
            <a:r>
              <a:rPr lang="ru-RU" sz="2400" b="1" dirty="0">
                <a:solidFill>
                  <a:srgbClr val="206330"/>
                </a:solidFill>
                <a:latin typeface="Century Gothic" panose="020B0502020202020204" pitchFamily="34" charset="0"/>
              </a:rPr>
              <a:t>менеджера САХ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313117" y="2230641"/>
            <a:ext cx="3012141" cy="1080442"/>
            <a:chOff x="5313117" y="2230641"/>
            <a:chExt cx="3012141" cy="1080442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8" t="24640" b="24358"/>
            <a:stretch/>
          </p:blipFill>
          <p:spPr>
            <a:xfrm flipH="1">
              <a:off x="5313117" y="2230641"/>
              <a:ext cx="3012141" cy="1080442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5443357" y="2499593"/>
              <a:ext cx="20245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ОТПРАВИТЬ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AF911D91-BB0B-4B5F-B856-12230BA10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052" y="4541983"/>
            <a:ext cx="103981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lang="ru-RU" altLang="ru-RU" sz="2100" b="1" dirty="0">
                <a:solidFill>
                  <a:schemeClr val="tx2"/>
                </a:solidFill>
                <a:latin typeface="Century Gothic" panose="020B0502020202020204" pitchFamily="34" charset="0"/>
                <a:cs typeface="Verdana"/>
              </a:rPr>
              <a:t>По вопросам заключения, стоимости услуг и другим проконсультируют менеджеры МУП «САХ»: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215783" y="5442055"/>
            <a:ext cx="39344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tx2"/>
                </a:solidFill>
                <a:latin typeface="Arial" panose="020B0604020202020204" pitchFamily="34" charset="0"/>
                <a:cs typeface="Verdana"/>
              </a:rPr>
              <a:t>8-993-022-9618 – Анастасия</a:t>
            </a:r>
            <a:endParaRPr lang="en-US" sz="2100" b="1" dirty="0">
              <a:solidFill>
                <a:schemeClr val="tx2"/>
              </a:solidFill>
              <a:latin typeface="Arial" panose="020B0604020202020204" pitchFamily="34" charset="0"/>
              <a:cs typeface="Verdana"/>
            </a:endParaRPr>
          </a:p>
          <a:p>
            <a:endParaRPr lang="en-US" sz="2100" b="1" dirty="0">
              <a:solidFill>
                <a:schemeClr val="tx2"/>
              </a:solidFill>
              <a:latin typeface="Arial" panose="020B0604020202020204" pitchFamily="34" charset="0"/>
              <a:cs typeface="Verdana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45055" y="5460139"/>
            <a:ext cx="49999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tx2"/>
                </a:solidFill>
                <a:latin typeface="Arial" panose="020B0604020202020204" pitchFamily="34" charset="0"/>
                <a:cs typeface="Verdana"/>
              </a:rPr>
              <a:t>8-952-948-30-53 - Лариса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9" y="1955812"/>
            <a:ext cx="1678462" cy="18275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938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14576</TotalTime>
  <Words>195</Words>
  <Application>Microsoft Office PowerPoint</Application>
  <PresentationFormat>Широкоэкранный</PresentationFormat>
  <Paragraphs>26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Verdana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Изотов Олег Евгеньевич</dc:creator>
  <cp:lastModifiedBy>Левадняя Анна Сергеевна</cp:lastModifiedBy>
  <cp:revision>1302</cp:revision>
  <cp:lastPrinted>2024-03-21T01:50:29Z</cp:lastPrinted>
  <dcterms:created xsi:type="dcterms:W3CDTF">2020-08-12T04:48:55Z</dcterms:created>
  <dcterms:modified xsi:type="dcterms:W3CDTF">2024-04-24T01:14:03Z</dcterms:modified>
</cp:coreProperties>
</file>