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9" r:id="rId5"/>
    <p:sldId id="288" r:id="rId6"/>
    <p:sldId id="287" r:id="rId7"/>
    <p:sldId id="275" r:id="rId8"/>
    <p:sldId id="267" r:id="rId9"/>
    <p:sldId id="273" r:id="rId10"/>
    <p:sldId id="29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1D51"/>
    <a:srgbClr val="2A3866"/>
    <a:srgbClr val="2C567A"/>
    <a:srgbClr val="404C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41" autoAdjust="0"/>
  </p:normalViewPr>
  <p:slideViewPr>
    <p:cSldViewPr snapToGrid="0">
      <p:cViewPr varScale="1">
        <p:scale>
          <a:sx n="81" d="100"/>
          <a:sy n="81" d="100"/>
        </p:scale>
        <p:origin x="-78" y="-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0"/>
    </p:cViewPr>
  </p:sorter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434625045115397"/>
          <c:y val="0.2166743899506739"/>
          <c:w val="0.49518027739516673"/>
          <c:h val="0.660858442525889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Отклонение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2B-49AD-9A84-13E82FAD143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2B-49AD-9A84-13E82FAD143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2B-49AD-9A84-13E82FAD143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2B-49AD-9A84-13E82FAD143C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2B-49AD-9A84-13E82FAD143C}"/>
              </c:ext>
            </c:extLst>
          </c:dPt>
          <c:dLbls>
            <c:dLbl>
              <c:idx val="0"/>
              <c:layout>
                <c:manualLayout>
                  <c:x val="0.13842312238107271"/>
                  <c:y val="-9.8578932268815478E-3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341396538063402"/>
                      <c:h val="0.11934312044135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2B-49AD-9A84-13E82FAD143C}"/>
                </c:ext>
              </c:extLst>
            </c:dLbl>
            <c:dLbl>
              <c:idx val="1"/>
              <c:layout>
                <c:manualLayout>
                  <c:x val="-0.1681784232495469"/>
                  <c:y val="2.5781143385572036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2B-49AD-9A84-13E82FAD143C}"/>
                </c:ext>
              </c:extLst>
            </c:dLbl>
            <c:dLbl>
              <c:idx val="2"/>
              <c:layout>
                <c:manualLayout>
                  <c:x val="-0.17785074233092224"/>
                  <c:y val="1.241357476879096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2B-49AD-9A84-13E82FAD143C}"/>
                </c:ext>
              </c:extLst>
            </c:dLbl>
            <c:dLbl>
              <c:idx val="3"/>
              <c:layout>
                <c:manualLayout>
                  <c:x val="-0.17475880134049868"/>
                  <c:y val="-7.882188752620202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2B-49AD-9A84-13E82FAD143C}"/>
                </c:ext>
              </c:extLst>
            </c:dLbl>
            <c:dLbl>
              <c:idx val="4"/>
              <c:layout>
                <c:manualLayout>
                  <c:x val="-4.6733366786632292E-2"/>
                  <c:y val="-0.15212615094789966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30449908095519"/>
                      <c:h val="9.13607810392951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62B-49AD-9A84-13E82FAD143C}"/>
                </c:ext>
              </c:extLst>
            </c:dLbl>
            <c:spPr>
              <a:noFill/>
              <a:ln w="12700" cap="flat" cmpd="sng" algn="ctr">
                <a:solidFill>
                  <a:srgbClr val="404C75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2C5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Быстровский с/с</c:v>
                </c:pt>
                <c:pt idx="1">
                  <c:v>Евсинский с/с</c:v>
                </c:pt>
                <c:pt idx="2">
                  <c:v>Улыбинский с/с</c:v>
                </c:pt>
                <c:pt idx="3">
                  <c:v>Шибковский с/с</c:v>
                </c:pt>
                <c:pt idx="4">
                  <c:v>Прочие с/с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1433</c:v>
                </c:pt>
                <c:pt idx="1">
                  <c:v>361</c:v>
                </c:pt>
                <c:pt idx="2">
                  <c:v>560</c:v>
                </c:pt>
                <c:pt idx="3">
                  <c:v>266</c:v>
                </c:pt>
                <c:pt idx="4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62B-49AD-9A84-13E82FAD143C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rgbClr val="2C567A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865832376384058E-2"/>
          <c:y val="4.8600229532395692E-2"/>
          <c:w val="0.95622202737659256"/>
          <c:h val="0.519176826962197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 платы за вывоз ТКО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Бурмистровский</c:v>
                </c:pt>
                <c:pt idx="1">
                  <c:v>Быстровский</c:v>
                </c:pt>
                <c:pt idx="2">
                  <c:v>Верх-Коенский</c:v>
                </c:pt>
                <c:pt idx="3">
                  <c:v>Гилевский</c:v>
                </c:pt>
                <c:pt idx="4">
                  <c:v>Гусельниковский</c:v>
                </c:pt>
                <c:pt idx="5">
                  <c:v>Евсинский</c:v>
                </c:pt>
                <c:pt idx="6">
                  <c:v>Легостаевский</c:v>
                </c:pt>
                <c:pt idx="7">
                  <c:v>Листвянский</c:v>
                </c:pt>
                <c:pt idx="8">
                  <c:v>Мичуринский</c:v>
                </c:pt>
                <c:pt idx="9">
                  <c:v>Морозовский</c:v>
                </c:pt>
                <c:pt idx="10">
                  <c:v>Преображенский</c:v>
                </c:pt>
                <c:pt idx="11">
                  <c:v>Промышленный</c:v>
                </c:pt>
                <c:pt idx="12">
                  <c:v>р.п. Линево</c:v>
                </c:pt>
                <c:pt idx="13">
                  <c:v>Совхозный</c:v>
                </c:pt>
                <c:pt idx="14">
                  <c:v>Степной</c:v>
                </c:pt>
                <c:pt idx="15">
                  <c:v>Тальменский</c:v>
                </c:pt>
                <c:pt idx="16">
                  <c:v>Улыбинский</c:v>
                </c:pt>
                <c:pt idx="17">
                  <c:v>Усть-Чемский</c:v>
                </c:pt>
                <c:pt idx="18">
                  <c:v>Чернореченский</c:v>
                </c:pt>
                <c:pt idx="19">
                  <c:v>Шибковский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0.52910733516812269</c:v>
                </c:pt>
                <c:pt idx="1">
                  <c:v>0.44692158133506182</c:v>
                </c:pt>
                <c:pt idx="2">
                  <c:v>0.38532697230626062</c:v>
                </c:pt>
                <c:pt idx="3">
                  <c:v>0.3877347183379945</c:v>
                </c:pt>
                <c:pt idx="4">
                  <c:v>0.49353864227574062</c:v>
                </c:pt>
                <c:pt idx="5">
                  <c:v>0.63219021704222333</c:v>
                </c:pt>
                <c:pt idx="6">
                  <c:v>0.33420844272200706</c:v>
                </c:pt>
                <c:pt idx="7">
                  <c:v>0.45114361702127659</c:v>
                </c:pt>
                <c:pt idx="8">
                  <c:v>0.64502049065289435</c:v>
                </c:pt>
                <c:pt idx="9">
                  <c:v>0.39262712549516288</c:v>
                </c:pt>
                <c:pt idx="10">
                  <c:v>0.57209504177064119</c:v>
                </c:pt>
                <c:pt idx="11">
                  <c:v>0.72217491348540608</c:v>
                </c:pt>
                <c:pt idx="12">
                  <c:v>0.76086926825270151</c:v>
                </c:pt>
                <c:pt idx="13">
                  <c:v>0.6321733847139801</c:v>
                </c:pt>
                <c:pt idx="14">
                  <c:v>0.40819161942869836</c:v>
                </c:pt>
                <c:pt idx="15">
                  <c:v>0.53714711159390238</c:v>
                </c:pt>
                <c:pt idx="16">
                  <c:v>0.57565908270133614</c:v>
                </c:pt>
                <c:pt idx="17">
                  <c:v>0.51796752937979751</c:v>
                </c:pt>
                <c:pt idx="18">
                  <c:v>0.53322590260441938</c:v>
                </c:pt>
                <c:pt idx="19">
                  <c:v>0.48201134554140135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8D-44A3-B12B-9610B941B201}"/>
            </c:ext>
          </c:extLst>
        </c:ser>
        <c:gapWidth val="219"/>
        <c:overlap val="-27"/>
        <c:axId val="164232576"/>
        <c:axId val="164238464"/>
      </c:barChart>
      <c:catAx>
        <c:axId val="1642325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4238464"/>
        <c:crosses val="autoZero"/>
        <c:auto val="1"/>
        <c:lblAlgn val="ctr"/>
        <c:lblOffset val="100"/>
      </c:catAx>
      <c:valAx>
        <c:axId val="16423846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16423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pPr rtl="0"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pPr rtl="0"/>
              <a:t>16.06.2023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9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2609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6772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1903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8471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2060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=""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=""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=""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=""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=""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=""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=""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=""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</p:spTree>
    <p:extLst>
      <p:ext uri="{BB962C8B-B14F-4D97-AF65-F5344CB8AC3E}">
        <p14:creationId xmlns=""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=""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=""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=""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=""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=""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=""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=""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=""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=""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 3">
            <a:extLst>
              <a:ext uri="{FF2B5EF4-FFF2-40B4-BE49-F238E27FC236}">
                <a16:creationId xmlns=""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=""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=""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=""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=""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=""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=""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=""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=""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=""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=""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=""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=""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=""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=""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=""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=""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=""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=""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=""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=""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=""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495926" y="1524000"/>
            <a:ext cx="6400800" cy="3021675"/>
          </a:xfrm>
        </p:spPr>
        <p:txBody>
          <a:bodyPr rtlCol="0"/>
          <a:lstStyle/>
          <a:p>
            <a:pPr rtl="0"/>
            <a:r>
              <a:rPr lang="ru-RU" dirty="0"/>
              <a:t>Материалы совещания по вопросу организации вывоза тко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9048750" y="5381625"/>
            <a:ext cx="2743200" cy="438150"/>
          </a:xfrm>
        </p:spPr>
        <p:txBody>
          <a:bodyPr rtlCol="0"/>
          <a:lstStyle/>
          <a:p>
            <a:pPr rtl="0"/>
            <a:r>
              <a:rPr lang="ru-RU" noProof="1"/>
              <a:t>муп «Сах», 2023 г.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261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>
            <a:extLst>
              <a:ext uri="{FF2B5EF4-FFF2-40B4-BE49-F238E27FC236}">
                <a16:creationId xmlns=""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4698688" y="1874446"/>
            <a:ext cx="3804522" cy="3804522"/>
          </a:xfrm>
        </p:spPr>
        <p:txBody>
          <a:bodyPr rtlCol="0"/>
          <a:lstStyle/>
          <a:p>
            <a:pPr rtl="0"/>
            <a:endParaRPr lang="ru-RU" dirty="0"/>
          </a:p>
          <a:p>
            <a:pPr rtl="0"/>
            <a:r>
              <a:rPr lang="ru-RU" sz="3200" dirty="0"/>
              <a:t>АБОНЕНТОВ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7992025" y="2057400"/>
            <a:ext cx="3466550" cy="3269901"/>
          </a:xfrm>
        </p:spPr>
        <p:txBody>
          <a:bodyPr rtlCol="0"/>
          <a:lstStyle/>
          <a:p>
            <a:pPr rtl="0">
              <a:lnSpc>
                <a:spcPct val="250000"/>
              </a:lnSpc>
            </a:pPr>
            <a:r>
              <a:rPr lang="ru-RU" sz="3200" dirty="0"/>
              <a:t>ОТКЛОНЕНИЕ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/>
        <p:txBody>
          <a:bodyPr rtlCol="0"/>
          <a:lstStyle/>
          <a:p>
            <a:pPr rtl="0"/>
            <a:endParaRPr lang="ru-RU" sz="3200" dirty="0"/>
          </a:p>
          <a:p>
            <a:pPr rtl="0"/>
            <a:r>
              <a:rPr lang="ru-RU" sz="3200" dirty="0"/>
              <a:t>НАСЕЛЕНИЕ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="" xmlns:a16="http://schemas.microsoft.com/office/drawing/2014/main" id="{B42237DE-8579-4920-9331-C835DA7AE6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/>
        <p:txBody>
          <a:bodyPr rtlCol="0"/>
          <a:lstStyle/>
          <a:p>
            <a:pPr rtl="0"/>
            <a:r>
              <a:rPr lang="ru-RU" dirty="0"/>
              <a:t>58,8 тыс.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="" xmlns:a16="http://schemas.microsoft.com/office/drawing/2014/main" id="{FB4B73B3-17D0-4AD4-A250-23C177FEC5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/>
        <p:txBody>
          <a:bodyPr rtlCol="0"/>
          <a:lstStyle/>
          <a:p>
            <a:pPr rtl="0"/>
            <a:r>
              <a:rPr lang="ru-RU" dirty="0"/>
              <a:t>56,0 тыс.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8A326F89-BEF6-4EB6-94DD-7B443FAADD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/>
        <p:txBody>
          <a:bodyPr rtlCol="0"/>
          <a:lstStyle/>
          <a:p>
            <a:pPr rtl="0"/>
            <a:r>
              <a:rPr lang="ru-RU" dirty="0"/>
              <a:t>2,8 тыс.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=""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Дефицит информации о местах регистрации жителей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AF961A7D-A035-4952-BEF5-34EE93A24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976575"/>
            <a:ext cx="11329200" cy="252000"/>
          </a:xfrm>
        </p:spPr>
        <p:txBody>
          <a:bodyPr rtlCol="0"/>
          <a:lstStyle/>
          <a:p>
            <a:pPr rtl="0"/>
            <a:r>
              <a:rPr lang="ru-RU" dirty="0"/>
              <a:t>Чтобы начислить - нужно знать сколько человек проживает по конкретному адресу</a:t>
            </a:r>
          </a:p>
        </p:txBody>
      </p:sp>
    </p:spTree>
    <p:extLst>
      <p:ext uri="{BB962C8B-B14F-4D97-AF65-F5344CB8AC3E}">
        <p14:creationId xmlns="" xmlns:p14="http://schemas.microsoft.com/office/powerpoint/2010/main" val="104804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2A3866"/>
                </a:solidFill>
              </a:rPr>
              <a:t>Дефицит информации о местах регистрации жителей</a:t>
            </a:r>
            <a:endParaRPr lang="ru-RU" spc="100" dirty="0">
              <a:solidFill>
                <a:srgbClr val="2A3866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988C60-F053-401A-BD16-8A23AFE7A8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9775" y="1008062"/>
            <a:ext cx="10144125" cy="858837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000" dirty="0">
                <a:solidFill>
                  <a:srgbClr val="2A3866"/>
                </a:solidFill>
              </a:rPr>
              <a:t>Требуется информация о 2,8 тыс. жителей Искитимского района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2485152493"/>
              </p:ext>
            </p:extLst>
          </p:nvPr>
        </p:nvGraphicFramePr>
        <p:xfrm>
          <a:off x="342900" y="1371600"/>
          <a:ext cx="6877249" cy="50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510" y="3204503"/>
            <a:ext cx="2901272" cy="184374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050" y="1587304"/>
            <a:ext cx="3999323" cy="20301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225" y="3617448"/>
            <a:ext cx="4608975" cy="2030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105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alpha val="29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372" y="432000"/>
            <a:ext cx="9573863" cy="482400"/>
          </a:xfrm>
        </p:spPr>
        <p:txBody>
          <a:bodyPr rtlCol="0"/>
          <a:lstStyle/>
          <a:p>
            <a:pPr rtl="0"/>
            <a:r>
              <a:rPr lang="ru-RU" dirty="0"/>
              <a:t>Разбаланс  объема ТКО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8525007"/>
              </p:ext>
            </p:extLst>
          </p:nvPr>
        </p:nvGraphicFramePr>
        <p:xfrm>
          <a:off x="3594463" y="1190624"/>
          <a:ext cx="6980772" cy="484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6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6924">
                  <a:extLst>
                    <a:ext uri="{9D8B030D-6E8A-4147-A177-3AD203B41FA5}">
                      <a16:colId xmlns="" xmlns:a16="http://schemas.microsoft.com/office/drawing/2014/main" val="161758020"/>
                    </a:ext>
                  </a:extLst>
                </a:gridCol>
              </a:tblGrid>
              <a:tr h="12105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МАРТ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АПРЕЛЬ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МАЙ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0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-1,3</a:t>
                      </a:r>
                      <a:r>
                        <a:rPr lang="ru-RU" sz="2400" b="1" baseline="0" dirty="0">
                          <a:solidFill>
                            <a:srgbClr val="C00000"/>
                          </a:solidFill>
                        </a:rPr>
                        <a:t> ТЫС.М.</a:t>
                      </a:r>
                      <a:r>
                        <a:rPr lang="ru-RU" sz="2400" b="1" baseline="30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</a:rPr>
                        <a:t>-503 ТЫС. 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-1,4</a:t>
                      </a:r>
                      <a:r>
                        <a:rPr lang="ru-RU" sz="2400" b="1" baseline="0" dirty="0">
                          <a:solidFill>
                            <a:srgbClr val="C00000"/>
                          </a:solidFill>
                        </a:rPr>
                        <a:t> ТЫС.М.</a:t>
                      </a:r>
                      <a:r>
                        <a:rPr lang="ru-RU" sz="2400" b="1" baseline="30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</a:rPr>
                        <a:t>-575 ТЫС. 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-3,9</a:t>
                      </a:r>
                      <a:r>
                        <a:rPr lang="ru-RU" sz="2400" b="1" baseline="0" dirty="0">
                          <a:solidFill>
                            <a:srgbClr val="C00000"/>
                          </a:solidFill>
                        </a:rPr>
                        <a:t> ТЫС.М.</a:t>
                      </a:r>
                      <a:r>
                        <a:rPr lang="ru-RU" sz="2400" b="1" baseline="300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</a:rPr>
                        <a:t>-1 563 ТЫС. 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0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12,8</a:t>
                      </a:r>
                      <a:r>
                        <a:rPr lang="ru-RU" sz="2400" baseline="0" dirty="0"/>
                        <a:t> ТЫС.М.</a:t>
                      </a:r>
                      <a:r>
                        <a:rPr lang="ru-RU" sz="2400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13,2</a:t>
                      </a:r>
                      <a:r>
                        <a:rPr lang="ru-RU" sz="2400" baseline="0" dirty="0"/>
                        <a:t> ТЫС.М.</a:t>
                      </a:r>
                      <a:r>
                        <a:rPr lang="ru-RU" sz="2400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13,7</a:t>
                      </a:r>
                      <a:r>
                        <a:rPr lang="ru-RU" sz="2400" baseline="0" dirty="0"/>
                        <a:t> ТЫС.М.</a:t>
                      </a:r>
                      <a:r>
                        <a:rPr lang="ru-RU" sz="2400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05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14,1</a:t>
                      </a:r>
                      <a:r>
                        <a:rPr lang="ru-RU" sz="2400" baseline="0" dirty="0"/>
                        <a:t> ТЫС.М.</a:t>
                      </a:r>
                      <a:r>
                        <a:rPr lang="ru-RU" sz="2400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14,6</a:t>
                      </a:r>
                      <a:r>
                        <a:rPr lang="ru-RU" sz="2400" baseline="0" dirty="0"/>
                        <a:t> ТЫС.М.</a:t>
                      </a:r>
                      <a:r>
                        <a:rPr lang="ru-RU" sz="2400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17,6</a:t>
                      </a:r>
                      <a:r>
                        <a:rPr lang="ru-RU" sz="2400" baseline="0" dirty="0"/>
                        <a:t> ТЫС.М.</a:t>
                      </a:r>
                      <a:r>
                        <a:rPr lang="ru-RU" sz="2400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001372" y="2360431"/>
            <a:ext cx="2410254" cy="1111883"/>
            <a:chOff x="1854042" y="472229"/>
            <a:chExt cx="2410254" cy="11118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854042" y="472229"/>
              <a:ext cx="2410254" cy="111188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908320" y="526507"/>
              <a:ext cx="2301698" cy="1003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/>
                <a:t>Разбаланс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01372" y="3660760"/>
            <a:ext cx="2410254" cy="1111883"/>
            <a:chOff x="-501934" y="1777375"/>
            <a:chExt cx="2410254" cy="111188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501934" y="1777375"/>
              <a:ext cx="2410254" cy="111188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-496717" y="1777375"/>
              <a:ext cx="2301698" cy="1003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/>
                <a:t>Начисление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04673" y="4920934"/>
            <a:ext cx="2410254" cy="1111883"/>
            <a:chOff x="-346233" y="4517016"/>
            <a:chExt cx="2410254" cy="111188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346233" y="4517016"/>
              <a:ext cx="2410254" cy="111188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-295256" y="4571293"/>
              <a:ext cx="2301698" cy="1003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/>
                <a:t>Вывоз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213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 descr="Декоративный элемент">
            <a:extLst>
              <a:ext uri="{FF2B5EF4-FFF2-40B4-BE49-F238E27FC236}">
                <a16:creationId xmlns="" xmlns:a16="http://schemas.microsoft.com/office/drawing/2014/main" id="{F17CA28B-0AA7-44A3-A590-F3BC78D90D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6314" y="2033289"/>
            <a:ext cx="959312" cy="94665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13" name="Полилиния: Фигура 12" descr="Декоративный элемент">
            <a:extLst>
              <a:ext uri="{FF2B5EF4-FFF2-40B4-BE49-F238E27FC236}">
                <a16:creationId xmlns="" xmlns:a16="http://schemas.microsoft.com/office/drawing/2014/main" id="{2E4FAF5A-0F31-4306-84A7-9FB1C0410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27821" y="2033289"/>
            <a:ext cx="931694" cy="946657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209" y="2143124"/>
            <a:ext cx="3702082" cy="997168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C00000"/>
                </a:solidFill>
              </a:rPr>
              <a:t>6</a:t>
            </a:r>
            <a:r>
              <a:rPr lang="ru-RU" dirty="0"/>
              <a:t> млн. 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EC3A6E4-FBBE-4F2E-8B22-4CACF85BE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360" y="2143124"/>
            <a:ext cx="3702082" cy="1008000"/>
          </a:xfrm>
        </p:spPr>
        <p:txBody>
          <a:bodyPr rtlCol="0"/>
          <a:lstStyle/>
          <a:p>
            <a:pPr rtl="0"/>
            <a:r>
              <a:rPr lang="ru-RU" dirty="0"/>
              <a:t>8 млн. ₽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29200" cy="1004157"/>
          </a:xfrm>
        </p:spPr>
        <p:txBody>
          <a:bodyPr rtlCol="0"/>
          <a:lstStyle/>
          <a:p>
            <a:pPr rtl="0"/>
            <a:r>
              <a:rPr lang="ru-RU" sz="3600" dirty="0"/>
              <a:t>Дебиторская задолженность физлиц </a:t>
            </a:r>
            <a:r>
              <a:rPr lang="ru-RU" sz="4400" dirty="0">
                <a:solidFill>
                  <a:srgbClr val="0D1D51"/>
                </a:solidFill>
              </a:rPr>
              <a:t>6 млн. ₽</a:t>
            </a:r>
            <a:endParaRPr lang="ru-RU" sz="3600" dirty="0">
              <a:solidFill>
                <a:srgbClr val="0D1D51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0F02D4E5-96A4-43A6-915C-A5DC22FEA1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400" y="1540219"/>
            <a:ext cx="11329200" cy="252000"/>
          </a:xfrm>
        </p:spPr>
        <p:txBody>
          <a:bodyPr rtlCol="0"/>
          <a:lstStyle/>
          <a:p>
            <a:pPr rtl="0"/>
            <a:r>
              <a:rPr lang="ru-RU" sz="2000" dirty="0"/>
              <a:t>Искитимский район, февраль-июнь 2023</a:t>
            </a:r>
          </a:p>
          <a:p>
            <a:pPr rtl="0"/>
            <a:endParaRPr lang="ru-RU" dirty="0"/>
          </a:p>
        </p:txBody>
      </p:sp>
      <p:pic>
        <p:nvPicPr>
          <p:cNvPr id="70" name="Рисунок 24" descr="Центр мишени">
            <a:extLst>
              <a:ext uri="{FF2B5EF4-FFF2-40B4-BE49-F238E27FC236}">
                <a16:creationId xmlns="" xmlns:a16="http://schemas.microsoft.com/office/drawing/2014/main" id="{120A52C2-7C0E-004B-8329-E4E37C6AE1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791" b="5791"/>
          <a:stretch>
            <a:fillRect/>
          </a:stretch>
        </p:blipFill>
        <p:spPr bwMode="gray">
          <a:xfrm>
            <a:off x="612446" y="2259202"/>
            <a:ext cx="576765" cy="509964"/>
          </a:xfrm>
          <a:prstGeom prst="rect">
            <a:avLst/>
          </a:prstGeom>
        </p:spPr>
      </p:pic>
      <p:pic>
        <p:nvPicPr>
          <p:cNvPr id="71" name="Рисунок 26" descr="Самосвал">
            <a:extLst>
              <a:ext uri="{FF2B5EF4-FFF2-40B4-BE49-F238E27FC236}">
                <a16:creationId xmlns="" xmlns:a16="http://schemas.microsoft.com/office/drawing/2014/main" id="{183C32CC-2A28-074C-AEE5-C5B38EA34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135" r="10135"/>
          <a:stretch/>
        </p:blipFill>
        <p:spPr bwMode="gray">
          <a:xfrm>
            <a:off x="5905285" y="2152485"/>
            <a:ext cx="576765" cy="723399"/>
          </a:xfrm>
          <a:prstGeom prst="rect">
            <a:avLst/>
          </a:prstGeom>
        </p:spPr>
      </p:pic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B47C3611-3C8A-20AE-52E1-9C9197425E38}"/>
              </a:ext>
            </a:extLst>
          </p:cNvPr>
          <p:cNvSpPr txBox="1">
            <a:spLocks/>
          </p:cNvSpPr>
          <p:nvPr/>
        </p:nvSpPr>
        <p:spPr>
          <a:xfrm>
            <a:off x="5937717" y="3156277"/>
            <a:ext cx="5823282" cy="7377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72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200" spc="-100" dirty="0"/>
              <a:t>Цена нового мусоровоза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="" xmlns:a16="http://schemas.microsoft.com/office/drawing/2014/main" id="{35DAD8D8-38D9-8D06-6472-D55A8A8DDC39}"/>
              </a:ext>
            </a:extLst>
          </p:cNvPr>
          <p:cNvSpPr txBox="1">
            <a:spLocks/>
          </p:cNvSpPr>
          <p:nvPr/>
        </p:nvSpPr>
        <p:spPr>
          <a:xfrm>
            <a:off x="612446" y="3151124"/>
            <a:ext cx="5205307" cy="15696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72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200" spc="-1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16</a:t>
            </a:r>
            <a:r>
              <a:rPr lang="ru-RU" sz="4200" spc="-100" dirty="0"/>
              <a:t> млн. </a:t>
            </a:r>
            <a:r>
              <a:rPr lang="ru-RU" sz="4200" dirty="0"/>
              <a:t>₽ начислили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200" spc="-100" dirty="0">
                <a:solidFill>
                  <a:srgbClr val="C00000"/>
                </a:solidFill>
              </a:rPr>
              <a:t>10 </a:t>
            </a:r>
            <a:r>
              <a:rPr lang="ru-RU" sz="4200" spc="-100" dirty="0"/>
              <a:t>млн. </a:t>
            </a:r>
            <a:r>
              <a:rPr lang="ru-RU" sz="4200" dirty="0"/>
              <a:t>₽ собрали</a:t>
            </a:r>
            <a:endParaRPr lang="ru-RU" sz="4200" spc="-100" dirty="0"/>
          </a:p>
        </p:txBody>
      </p:sp>
    </p:spTree>
    <p:extLst>
      <p:ext uri="{BB962C8B-B14F-4D97-AF65-F5344CB8AC3E}">
        <p14:creationId xmlns="" xmlns:p14="http://schemas.microsoft.com/office/powerpoint/2010/main" val="229941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pc="100" dirty="0">
                <a:solidFill>
                  <a:srgbClr val="C00000"/>
                </a:solidFill>
              </a:rPr>
              <a:t>61%</a:t>
            </a:r>
            <a:r>
              <a:rPr lang="ru-RU" spc="100" dirty="0"/>
              <a:t> СБОР ОПЛАТЫ ЗА ВЫВОЗ ТКО С ФИЗЛИЦ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988C60-F053-401A-BD16-8A23AFE7A8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9775" y="1008063"/>
            <a:ext cx="10144125" cy="252412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000" dirty="0"/>
              <a:t>Февраль-Июнь 2023, по сельсоветам Искитимского района</a:t>
            </a:r>
          </a:p>
        </p:txBody>
      </p:sp>
      <p:graphicFrame>
        <p:nvGraphicFramePr>
          <p:cNvPr id="3" name="Объект 12">
            <a:extLst>
              <a:ext uri="{FF2B5EF4-FFF2-40B4-BE49-F238E27FC236}">
                <a16:creationId xmlns="" xmlns:a16="http://schemas.microsoft.com/office/drawing/2014/main" id="{0CF4CACA-876B-568B-80E2-5D5BF9B1B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2746364"/>
              </p:ext>
            </p:extLst>
          </p:nvPr>
        </p:nvGraphicFramePr>
        <p:xfrm>
          <a:off x="409775" y="1404538"/>
          <a:ext cx="11092542" cy="502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4769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2029" y="1547275"/>
            <a:ext cx="5990492" cy="1735186"/>
          </a:xfrm>
        </p:spPr>
        <p:txBody>
          <a:bodyPr/>
          <a:lstStyle/>
          <a:p>
            <a:r>
              <a:rPr lang="ru-RU" dirty="0" smtClean="0"/>
              <a:t>Абонентская служба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6616" y="3247292"/>
            <a:ext cx="4630615" cy="468923"/>
          </a:xfrm>
        </p:spPr>
        <p:txBody>
          <a:bodyPr/>
          <a:lstStyle/>
          <a:p>
            <a:r>
              <a:rPr lang="ru-RU" sz="4000" dirty="0" smtClean="0"/>
              <a:t>Тел. 8(383)363-04-22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488802" y="3387969"/>
            <a:ext cx="4962430" cy="299229"/>
          </a:xfrm>
        </p:spPr>
        <p:txBody>
          <a:bodyPr/>
          <a:lstStyle/>
          <a:p>
            <a:r>
              <a:rPr lang="ru-RU" sz="4000" dirty="0" smtClean="0"/>
              <a:t>Тел. 8 (383)363-04-11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91908" y="1336431"/>
            <a:ext cx="6243808" cy="19144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Диспетчерская служба </a:t>
            </a:r>
            <a:endParaRPr kumimoji="0" lang="ru-RU" sz="6000" b="1" i="0" u="none" strike="noStrike" kern="1200" cap="all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CFEE3-59F5-490C-AC74-047FF9F6A8F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2117</TotalTime>
  <Words>187</Words>
  <Application>Microsoft Office PowerPoint</Application>
  <PresentationFormat>Произвольный</PresentationFormat>
  <Paragraphs>57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Материалы совещания по вопросу организации вывоза тко</vt:lpstr>
      <vt:lpstr>Дефицит информации о местах регистрации жителей</vt:lpstr>
      <vt:lpstr>Дефицит информации о местах регистрации жителей</vt:lpstr>
      <vt:lpstr>Разбаланс  объема ТКО</vt:lpstr>
      <vt:lpstr>Дебиторская задолженность физлиц 6 млн. ₽</vt:lpstr>
      <vt:lpstr>61% СБОР ОПЛАТЫ ЗА ВЫВОЗ ТКО С ФИЗЛИЦ</vt:lpstr>
      <vt:lpstr>Абонентская служба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 ОПЛАТЫ ЗА ВЫВОЗ ТКО С ФИЗЛИЦ</dc:title>
  <dc:creator>User</dc:creator>
  <cp:lastModifiedBy>Пользователь Windows</cp:lastModifiedBy>
  <cp:revision>34</cp:revision>
  <dcterms:created xsi:type="dcterms:W3CDTF">2023-06-14T16:35:53Z</dcterms:created>
  <dcterms:modified xsi:type="dcterms:W3CDTF">2023-06-16T08:57:54Z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