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9900"/>
    <a:srgbClr val="FFFFFF"/>
    <a:srgbClr val="CCECFF"/>
    <a:srgbClr val="CCFFFF"/>
    <a:srgbClr val="FFFFCC"/>
    <a:srgbClr val="99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38" y="-17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BA5949B-7513-407D-B99D-6C5AD397FAC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35EF0899-9985-4364-B0FF-5B452B386F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07FCB1D6-3F2A-4722-91CA-5EDA8B3196DF}"/>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5" name="Нижний колонтитул 4">
            <a:extLst>
              <a:ext uri="{FF2B5EF4-FFF2-40B4-BE49-F238E27FC236}">
                <a16:creationId xmlns:a16="http://schemas.microsoft.com/office/drawing/2014/main" xmlns="" id="{F62EDBF9-E425-4FB8-AC07-036B7EC8963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B2B5FF66-1F75-4C7C-B8DD-9F9402C35E7A}"/>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629624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7672CA9-C41B-44FE-B94D-5EF40F8B6DD0}"/>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F00C9248-A56C-4647-A2C1-81774085FDA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5A1DE03-0610-4610-9C38-C3815B2F8F5F}"/>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5" name="Нижний колонтитул 4">
            <a:extLst>
              <a:ext uri="{FF2B5EF4-FFF2-40B4-BE49-F238E27FC236}">
                <a16:creationId xmlns:a16="http://schemas.microsoft.com/office/drawing/2014/main" xmlns="" id="{724BD23A-EFF4-4A02-803C-1F86670368F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26042C7B-2126-40AF-9050-82B464A70F9C}"/>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3061498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9884A329-DF2B-40FD-9B6C-4C847777158D}"/>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D5FC4B77-0867-4A62-83AD-1C6BCB0959A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B3FED21D-D9A2-48CA-9968-5F5253290647}"/>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5" name="Нижний колонтитул 4">
            <a:extLst>
              <a:ext uri="{FF2B5EF4-FFF2-40B4-BE49-F238E27FC236}">
                <a16:creationId xmlns:a16="http://schemas.microsoft.com/office/drawing/2014/main" xmlns="" id="{9C0EB8D1-8C6D-45CA-BFF2-1656CE5AC0D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5480B2FD-9D85-4BB6-AF9A-BFD4DC49B83D}"/>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2517877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B6A2AAA-CF59-47A7-A403-B32356E6C9C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F7F0F7B9-AAC9-45E0-AB08-895B053DC906}"/>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C31AD50F-3D5E-46A7-9EFC-F61BB1FA4C6E}"/>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5" name="Нижний колонтитул 4">
            <a:extLst>
              <a:ext uri="{FF2B5EF4-FFF2-40B4-BE49-F238E27FC236}">
                <a16:creationId xmlns:a16="http://schemas.microsoft.com/office/drawing/2014/main" xmlns="" id="{F41D987C-7522-4914-AFEF-21B84CF68A9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BE30A8A7-525F-40A1-BB5F-ACE66E486355}"/>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65056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5A92047-9B6B-4465-8624-3E534AFDE6F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06B2E8BB-D3F3-4633-87A8-33AF0A6EA2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4CF9B43A-5C25-4026-8D36-D08ED0A98C2E}"/>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5" name="Нижний колонтитул 4">
            <a:extLst>
              <a:ext uri="{FF2B5EF4-FFF2-40B4-BE49-F238E27FC236}">
                <a16:creationId xmlns:a16="http://schemas.microsoft.com/office/drawing/2014/main" xmlns="" id="{3360D586-D077-40EF-A112-AFDA098E5DF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8EFA98EF-B898-4CA3-8674-178473280CA7}"/>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2025872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9FFCD07-04DB-447F-9ECF-4C33BCC310C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808C844A-984B-4E20-AC1C-41721607AB2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81C3432E-28D4-447D-B7B9-E92F220176F1}"/>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37E34F5A-880B-4F26-AB45-04E81077D590}"/>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6" name="Нижний колонтитул 5">
            <a:extLst>
              <a:ext uri="{FF2B5EF4-FFF2-40B4-BE49-F238E27FC236}">
                <a16:creationId xmlns:a16="http://schemas.microsoft.com/office/drawing/2014/main" xmlns="" id="{955ED0F3-B244-40DA-B774-8234342E662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9E10147F-FC48-4B81-A09F-220A5DD6071C}"/>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1648453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4DC5EBB-11A6-45DE-9979-F4D62448C117}"/>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4CAC4271-B3F4-40DD-9864-A6DE19DD6A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1642ED6F-4043-402C-AA23-2462862E2A30}"/>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7CABFA9B-4A2C-4927-9A53-802C224075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30D511E5-9A17-4D90-8A21-012F8DA3D68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2B9D5DE2-383A-43B2-AB7C-8DAE9502F53F}"/>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8" name="Нижний колонтитул 7">
            <a:extLst>
              <a:ext uri="{FF2B5EF4-FFF2-40B4-BE49-F238E27FC236}">
                <a16:creationId xmlns:a16="http://schemas.microsoft.com/office/drawing/2014/main" xmlns="" id="{5E1EB2FF-3330-4726-B5CF-D6AD6426C40F}"/>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F8B20F9A-DA0D-4EC9-B1DD-827E8E60D57E}"/>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411211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1B25199-5619-4B61-95B2-2C04487418C2}"/>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E7D6E9EF-3FB9-453A-83C3-7A0F440A51BD}"/>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4" name="Нижний колонтитул 3">
            <a:extLst>
              <a:ext uri="{FF2B5EF4-FFF2-40B4-BE49-F238E27FC236}">
                <a16:creationId xmlns:a16="http://schemas.microsoft.com/office/drawing/2014/main" xmlns="" id="{312E4D54-951F-4C75-A89B-11F346AEA726}"/>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57DEEAD3-CBAD-4892-B011-6A6ABD305D8A}"/>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2795041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6DC80618-8701-4A0D-A7C3-F680127BBBB7}"/>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3" name="Нижний колонтитул 2">
            <a:extLst>
              <a:ext uri="{FF2B5EF4-FFF2-40B4-BE49-F238E27FC236}">
                <a16:creationId xmlns:a16="http://schemas.microsoft.com/office/drawing/2014/main" xmlns="" id="{3C22810B-6532-4BC6-AC4C-FE0188E31F78}"/>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D0C60850-7709-4209-A865-EFD918E4A2AD}"/>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2306861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11B0D5C-F375-442E-A548-81EC8A8A59D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D79EDE03-EA17-4376-A283-335385C7B6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F9647E7C-D507-4DE6-B59C-D6CF28FD4F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691DFD84-1217-4B1D-904B-30FE1D0A3A45}"/>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6" name="Нижний колонтитул 5">
            <a:extLst>
              <a:ext uri="{FF2B5EF4-FFF2-40B4-BE49-F238E27FC236}">
                <a16:creationId xmlns:a16="http://schemas.microsoft.com/office/drawing/2014/main" xmlns="" id="{6066B789-FB86-4A4F-9E9C-30AB369D528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678E4B9A-0B00-4AF5-B5F0-79B31542DDB1}"/>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24397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2E37548-5649-4EBE-8F29-3BBA66D479A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DC40A974-283B-4D71-A329-FF59671B5A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D6C74542-063F-4B84-8860-0AEEC77B8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2DB7D50F-C802-4A3B-A6DA-63353D03F416}"/>
              </a:ext>
            </a:extLst>
          </p:cNvPr>
          <p:cNvSpPr>
            <a:spLocks noGrp="1"/>
          </p:cNvSpPr>
          <p:nvPr>
            <p:ph type="dt" sz="half" idx="10"/>
          </p:nvPr>
        </p:nvSpPr>
        <p:spPr/>
        <p:txBody>
          <a:bodyPr/>
          <a:lstStyle/>
          <a:p>
            <a:fld id="{64B47BAB-A670-4B59-BB02-96BECAECA40C}" type="datetimeFigureOut">
              <a:rPr lang="ru-RU" smtClean="0"/>
              <a:pPr/>
              <a:t>10.10.2025</a:t>
            </a:fld>
            <a:endParaRPr lang="ru-RU"/>
          </a:p>
        </p:txBody>
      </p:sp>
      <p:sp>
        <p:nvSpPr>
          <p:cNvPr id="6" name="Нижний колонтитул 5">
            <a:extLst>
              <a:ext uri="{FF2B5EF4-FFF2-40B4-BE49-F238E27FC236}">
                <a16:creationId xmlns:a16="http://schemas.microsoft.com/office/drawing/2014/main" xmlns="" id="{838D54D6-EF4C-4B65-A522-AEAA8602F87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6063FA11-D503-43C9-BD3C-A92007A10554}"/>
              </a:ext>
            </a:extLst>
          </p:cNvPr>
          <p:cNvSpPr>
            <a:spLocks noGrp="1"/>
          </p:cNvSpPr>
          <p:nvPr>
            <p:ph type="sldNum" sz="quarter" idx="12"/>
          </p:nvPr>
        </p:nvSpPr>
        <p:spPr/>
        <p:txBody>
          <a:body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2446933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F188D39-4007-4246-B321-3356A72AFB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F84809D6-BB0E-4897-BC16-B6555B129D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DD4E197E-6CF4-4724-B835-DE67A83FF7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B47BAB-A670-4B59-BB02-96BECAECA40C}" type="datetimeFigureOut">
              <a:rPr lang="ru-RU" smtClean="0"/>
              <a:pPr/>
              <a:t>10.10.2025</a:t>
            </a:fld>
            <a:endParaRPr lang="ru-RU"/>
          </a:p>
        </p:txBody>
      </p:sp>
      <p:sp>
        <p:nvSpPr>
          <p:cNvPr id="5" name="Нижний колонтитул 4">
            <a:extLst>
              <a:ext uri="{FF2B5EF4-FFF2-40B4-BE49-F238E27FC236}">
                <a16:creationId xmlns:a16="http://schemas.microsoft.com/office/drawing/2014/main" xmlns="" id="{6D9F7D6F-A51D-4E1C-AFB8-AEA92EAE1E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A2A98251-5204-4AC0-B467-35A5E94131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626D7A-7BB8-4ED5-8F06-8D1D0596C068}" type="slidenum">
              <a:rPr lang="ru-RU" smtClean="0"/>
              <a:pPr/>
              <a:t>‹#›</a:t>
            </a:fld>
            <a:endParaRPr lang="ru-RU"/>
          </a:p>
        </p:txBody>
      </p:sp>
    </p:spTree>
    <p:extLst>
      <p:ext uri="{BB962C8B-B14F-4D97-AF65-F5344CB8AC3E}">
        <p14:creationId xmlns:p14="http://schemas.microsoft.com/office/powerpoint/2010/main" xmlns="" val="2056382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639988" y="0"/>
            <a:ext cx="4552012" cy="523220"/>
          </a:xfrm>
          <a:prstGeom prst="rect">
            <a:avLst/>
          </a:prstGeom>
          <a:noFill/>
        </p:spPr>
        <p:txBody>
          <a:bodyPr wrap="square" rtlCol="0">
            <a:spAutoFit/>
            <a:scene3d>
              <a:camera prst="orthographicFront"/>
              <a:lightRig rig="threePt" dir="t"/>
            </a:scene3d>
            <a:sp3d extrusionH="57150">
              <a:bevelT w="82550" h="38100" prst="coolSlant"/>
            </a:sp3d>
          </a:bodyPr>
          <a:lstStyle/>
          <a:p>
            <a:r>
              <a:rPr lang="ru-RU" sz="1400" b="1" i="1" dirty="0" smtClean="0">
                <a:ln>
                  <a:solidFill>
                    <a:srgbClr val="0070C0"/>
                  </a:solidFill>
                </a:ln>
                <a:latin typeface="Times New Roman" pitchFamily="18" charset="0"/>
                <a:cs typeface="Times New Roman" pitchFamily="18" charset="0"/>
              </a:rPr>
              <a:t>Ис</a:t>
            </a:r>
            <a:r>
              <a:rPr lang="ru-RU" sz="1400" b="1" dirty="0" smtClean="0">
                <a:ln>
                  <a:solidFill>
                    <a:srgbClr val="0070C0"/>
                  </a:solidFill>
                </a:ln>
                <a:latin typeface="Times New Roman" pitchFamily="18" charset="0"/>
                <a:cs typeface="Times New Roman" pitchFamily="18" charset="0"/>
              </a:rPr>
              <a:t>китимская межрайонная прокуратура разъясняет:</a:t>
            </a:r>
            <a:br>
              <a:rPr lang="ru-RU" sz="1400" b="1" dirty="0" smtClean="0">
                <a:ln>
                  <a:solidFill>
                    <a:srgbClr val="0070C0"/>
                  </a:solidFill>
                </a:ln>
                <a:latin typeface="Times New Roman" pitchFamily="18" charset="0"/>
                <a:cs typeface="Times New Roman" pitchFamily="18" charset="0"/>
              </a:rPr>
            </a:br>
            <a:endParaRPr lang="ru-RU" sz="1400" b="1" dirty="0">
              <a:ln>
                <a:solidFill>
                  <a:srgbClr val="0070C0"/>
                </a:solidFill>
              </a:ln>
              <a:latin typeface="Times New Roman" pitchFamily="18" charset="0"/>
              <a:cs typeface="Times New Roman" pitchFamily="18" charset="0"/>
            </a:endParaRPr>
          </a:p>
        </p:txBody>
      </p:sp>
      <p:pic>
        <p:nvPicPr>
          <p:cNvPr id="5" name="Рисунок 4">
            <a:extLst>
              <a:ext uri="{FF2B5EF4-FFF2-40B4-BE49-F238E27FC236}">
                <a16:creationId xmlns:a16="http://schemas.microsoft.com/office/drawing/2014/main" xmlns="" id="{8B84E803-4878-4730-A91E-ED2FA1D5BEC4}"/>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273544" y="3100987"/>
            <a:ext cx="2946435" cy="1650003"/>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14" name="TextBox 13">
            <a:extLst>
              <a:ext uri="{FF2B5EF4-FFF2-40B4-BE49-F238E27FC236}">
                <a16:creationId xmlns:a16="http://schemas.microsoft.com/office/drawing/2014/main" xmlns="" id="{CBCE6D90-B002-40A0-8818-F7094B44E845}"/>
              </a:ext>
            </a:extLst>
          </p:cNvPr>
          <p:cNvSpPr txBox="1"/>
          <p:nvPr/>
        </p:nvSpPr>
        <p:spPr>
          <a:xfrm>
            <a:off x="5273544" y="1288765"/>
            <a:ext cx="3716045" cy="1277273"/>
          </a:xfrm>
          <a:prstGeom prst="rect">
            <a:avLst/>
          </a:prstGeom>
          <a:ln/>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ru-RU" sz="1100" b="1" dirty="0">
                <a:solidFill>
                  <a:schemeClr val="accent4">
                    <a:lumMod val="40000"/>
                    <a:lumOff val="6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Работающими пенсионерами признаются пенсионеры, осуществляющие работу или иную деятельность, в период которой они подлежат обязательному пенсионному страхованию. В частности, к ним относятся лица, работающие по трудовому или гражданско-правовому договору, ИП и иные лица, занимающиеся частной практикой.</a:t>
            </a:r>
            <a:endParaRPr lang="ru-RU" sz="1200" b="1" dirty="0">
              <a:solidFill>
                <a:schemeClr val="accent4">
                  <a:lumMod val="40000"/>
                  <a:lumOff val="60000"/>
                </a:schemeClr>
              </a:solidFill>
              <a:latin typeface="Times New Roman" panose="02020603050405020304" pitchFamily="18" charset="0"/>
              <a:cs typeface="Times New Roman" panose="02020603050405020304" pitchFamily="18" charset="0"/>
            </a:endParaRPr>
          </a:p>
        </p:txBody>
      </p:sp>
      <p:sp>
        <p:nvSpPr>
          <p:cNvPr id="2" name="Заголовок 1">
            <a:extLst>
              <a:ext uri="{FF2B5EF4-FFF2-40B4-BE49-F238E27FC236}">
                <a16:creationId xmlns:a16="http://schemas.microsoft.com/office/drawing/2014/main" xmlns="" id="{04A9497A-A8A7-46EA-8B12-C33F47223209}"/>
              </a:ext>
            </a:extLst>
          </p:cNvPr>
          <p:cNvSpPr>
            <a:spLocks noGrp="1"/>
          </p:cNvSpPr>
          <p:nvPr>
            <p:ph type="ctrTitle"/>
          </p:nvPr>
        </p:nvSpPr>
        <p:spPr>
          <a:xfrm>
            <a:off x="2775754" y="668027"/>
            <a:ext cx="9144000" cy="477837"/>
          </a:xfrm>
          <a:effectLst>
            <a:glow rad="228600">
              <a:schemeClr val="accent4">
                <a:satMod val="175000"/>
                <a:alpha val="40000"/>
              </a:schemeClr>
            </a:glow>
            <a:outerShdw blurRad="50800" dist="38100" dir="2700000" algn="tl" rotWithShape="0">
              <a:prstClr val="black">
                <a:alpha val="40000"/>
              </a:prstClr>
            </a:outerShdw>
          </a:effectLst>
        </p:spPr>
        <p:txBody>
          <a:bodyPr>
            <a:noAutofit/>
          </a:bodyPr>
          <a:lstStyle/>
          <a:p>
            <a:pPr algn="r"/>
            <a:r>
              <a:rPr lang="ru-RU" sz="2800" dirty="0">
                <a:latin typeface="+mn-lt"/>
                <a:cs typeface="Times New Roman" panose="02020603050405020304" pitchFamily="18" charset="0"/>
              </a:rPr>
              <a:t> «</a:t>
            </a:r>
            <a:r>
              <a:rPr lang="ru-RU" sz="2800" dirty="0">
                <a:latin typeface="Bahnschrift" panose="020B0502040204020203" pitchFamily="34" charset="0"/>
                <a:cs typeface="Times New Roman" panose="02020603050405020304" pitchFamily="18" charset="0"/>
              </a:rPr>
              <a:t>Как получают пенсию работающие пенсионеры»</a:t>
            </a:r>
            <a:br>
              <a:rPr lang="ru-RU" sz="2800" dirty="0">
                <a:latin typeface="Bahnschrift" panose="020B0502040204020203" pitchFamily="34" charset="0"/>
                <a:cs typeface="Times New Roman" panose="02020603050405020304" pitchFamily="18" charset="0"/>
              </a:rPr>
            </a:br>
            <a:endParaRPr lang="ru-RU" sz="2800" dirty="0">
              <a:latin typeface="Bahnschrift" panose="020B0502040204020203"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xmlns="" id="{99C6E749-E4C3-4248-88AF-85559E9D9906}"/>
              </a:ext>
            </a:extLst>
          </p:cNvPr>
          <p:cNvSpPr/>
          <p:nvPr/>
        </p:nvSpPr>
        <p:spPr>
          <a:xfrm>
            <a:off x="2001293" y="839861"/>
            <a:ext cx="9075937" cy="430887"/>
          </a:xfrm>
          <a:prstGeom prst="rect">
            <a:avLst/>
          </a:prstGeom>
        </p:spPr>
        <p:txBody>
          <a:bodyPr wrap="square">
            <a:spAutoFit/>
          </a:bodyPr>
          <a:lstStyle/>
          <a:p>
            <a:pPr algn="just"/>
            <a:r>
              <a:rPr lang="ru-RU" sz="11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Гражданин пенсионного возраста вправе оформить страховую пенсию по старости и продолжать работать. Работающий пенсионер имеет право на перерасчет размера его пенсии, в частности индексацию размера пенсии и фиксированной выплаты к ней и корректировку стоимости ИПК.</a:t>
            </a:r>
          </a:p>
        </p:txBody>
      </p:sp>
      <p:sp>
        <p:nvSpPr>
          <p:cNvPr id="16" name="TextBox 15">
            <a:extLst>
              <a:ext uri="{FF2B5EF4-FFF2-40B4-BE49-F238E27FC236}">
                <a16:creationId xmlns:a16="http://schemas.microsoft.com/office/drawing/2014/main" xmlns="" id="{3EBFFC22-D3DE-4FF4-86AF-54D9CF040C35}"/>
              </a:ext>
            </a:extLst>
          </p:cNvPr>
          <p:cNvSpPr txBox="1"/>
          <p:nvPr/>
        </p:nvSpPr>
        <p:spPr>
          <a:xfrm>
            <a:off x="8247358" y="2623096"/>
            <a:ext cx="3672396" cy="3408625"/>
          </a:xfrm>
          <a:prstGeom prst="rect">
            <a:avLst/>
          </a:prstGeom>
          <a:noFill/>
          <a:ln>
            <a:solidFill>
              <a:srgbClr val="00B050"/>
            </a:solidFill>
          </a:ln>
        </p:spPr>
        <p:txBody>
          <a:bodyPr wrap="square" rtlCol="0">
            <a:spAutoFit/>
          </a:bodyPr>
          <a:lstStyle/>
          <a:p>
            <a:pPr algn="just"/>
            <a:r>
              <a:rPr lang="ru-RU" sz="11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Производится ли индексация пенсии работающим пенсионерам ?</a:t>
            </a:r>
          </a:p>
          <a:p>
            <a:pPr algn="just"/>
            <a:endParaRPr lang="ru-RU" sz="1050" dirty="0">
              <a:latin typeface="Times New Roman" panose="02020603050405020304" pitchFamily="18" charset="0"/>
              <a:cs typeface="Times New Roman" panose="02020603050405020304" pitchFamily="18" charset="0"/>
            </a:endParaRPr>
          </a:p>
          <a:p>
            <a:pPr algn="just"/>
            <a:r>
              <a:rPr lang="ru-RU" sz="900" b="1" dirty="0">
                <a:latin typeface="Times New Roman" panose="02020603050405020304" pitchFamily="18" charset="0"/>
                <a:cs typeface="Times New Roman" panose="02020603050405020304" pitchFamily="18" charset="0"/>
              </a:rPr>
              <a:t>С 01.01.2025 страховые пенсии индексируются независимо от выполнения пенсионером трудовой деятельности.</a:t>
            </a:r>
          </a:p>
          <a:p>
            <a:pPr algn="just"/>
            <a:r>
              <a:rPr lang="ru-RU" sz="900" b="1" dirty="0">
                <a:latin typeface="Times New Roman" panose="02020603050405020304" pitchFamily="18" charset="0"/>
                <a:cs typeface="Times New Roman" panose="02020603050405020304" pitchFamily="18" charset="0"/>
              </a:rPr>
              <a:t>До 01.01.2025 работающие по состоянию на 31.12.2024 пенсионеры не имели права на индексацию размера фиксированной выплаты к страховой пенсии и корректировку страховой пенсии в период осуществления ими трудовой деятельности.</a:t>
            </a:r>
          </a:p>
          <a:p>
            <a:pPr algn="just"/>
            <a:r>
              <a:rPr lang="ru-RU" sz="900" b="1" dirty="0">
                <a:latin typeface="Times New Roman" panose="02020603050405020304" pitchFamily="18" charset="0"/>
                <a:cs typeface="Times New Roman" panose="02020603050405020304" pitchFamily="18" charset="0"/>
              </a:rPr>
              <a:t>После указанной даты страховая пенсия и фиксированная выплата к страховой пенсии таких пенсионеров ежегодно увеличиваются на сумму индексации. При этом сумма индексации исчисляется исходя из размера страховой пенсии и фиксированной выплаты к ней, в котором учтены имевшие место ранее индексации (увеличения), корректировки и перерасчет (ч. 1.1 ст. 26.1 Федерального закона от 28.12.2013 № 400-ФЗ «О страховых пенсиях»).</a:t>
            </a:r>
          </a:p>
          <a:p>
            <a:pPr algn="just"/>
            <a:r>
              <a:rPr lang="ru-RU" sz="900" b="1" dirty="0">
                <a:latin typeface="Times New Roman" panose="02020603050405020304" pitchFamily="18" charset="0"/>
                <a:cs typeface="Times New Roman" panose="02020603050405020304" pitchFamily="18" charset="0"/>
              </a:rPr>
              <a:t>Получить суммы страховой пенсии и фиксированной выплаты к ней с учетом индексации (увеличения) и корректировки, имевших место в период осуществления таким пенсионером работы, можно в случае его увольнения после 01.01.2025, начиная с 1-го числа месяца, следующего за месяцем прекращения работы.</a:t>
            </a:r>
          </a:p>
          <a:p>
            <a:pPr algn="just"/>
            <a:endParaRPr lang="ru-RU" sz="1200" b="1" i="1" dirty="0">
              <a:latin typeface="Times New Roman" panose="02020603050405020304" pitchFamily="18" charset="0"/>
              <a:cs typeface="Times New Roman" panose="02020603050405020304" pitchFamily="18" charset="0"/>
            </a:endParaRPr>
          </a:p>
        </p:txBody>
      </p:sp>
      <p:pic>
        <p:nvPicPr>
          <p:cNvPr id="7" name="Рисунок 6">
            <a:extLst>
              <a:ext uri="{FF2B5EF4-FFF2-40B4-BE49-F238E27FC236}">
                <a16:creationId xmlns:a16="http://schemas.microsoft.com/office/drawing/2014/main" xmlns="" id="{E665D749-D73D-48FB-9A3E-637DD7D1EF63}"/>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84557" y="0"/>
            <a:ext cx="1933369" cy="1579401"/>
          </a:xfrm>
          <a:prstGeom prst="rect">
            <a:avLst/>
          </a:prstGeom>
        </p:spPr>
      </p:pic>
      <p:sp>
        <p:nvSpPr>
          <p:cNvPr id="12" name="TextBox 11">
            <a:extLst>
              <a:ext uri="{FF2B5EF4-FFF2-40B4-BE49-F238E27FC236}">
                <a16:creationId xmlns:a16="http://schemas.microsoft.com/office/drawing/2014/main" xmlns="" id="{86EF421B-9A74-4669-8FC6-F14636987D5D}"/>
              </a:ext>
            </a:extLst>
          </p:cNvPr>
          <p:cNvSpPr txBox="1"/>
          <p:nvPr/>
        </p:nvSpPr>
        <p:spPr>
          <a:xfrm>
            <a:off x="120276" y="1579401"/>
            <a:ext cx="5117549" cy="5209118"/>
          </a:xfrm>
          <a:prstGeom prst="rect">
            <a:avLst/>
          </a:prstGeom>
          <a:noFill/>
          <a:ln>
            <a:solidFill>
              <a:srgbClr val="00B050"/>
            </a:solidFill>
          </a:ln>
        </p:spPr>
        <p:txBody>
          <a:bodyPr wrap="square" rtlCol="0">
            <a:spAutoFit/>
          </a:bodyPr>
          <a:lstStyle/>
          <a:p>
            <a:pPr algn="just"/>
            <a:r>
              <a:rPr lang="ru-RU" sz="11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 каких случаях производится перерасчет страховой пенсии работающим пенсионерам ?</a:t>
            </a:r>
          </a:p>
          <a:p>
            <a:pPr algn="just"/>
            <a:endParaRPr lang="ru-RU" sz="1050" dirty="0">
              <a:latin typeface="Times New Roman" panose="02020603050405020304" pitchFamily="18" charset="0"/>
              <a:cs typeface="Times New Roman" panose="02020603050405020304" pitchFamily="18" charset="0"/>
            </a:endParaRPr>
          </a:p>
          <a:p>
            <a:pPr algn="just"/>
            <a:r>
              <a:rPr lang="ru-RU" sz="900" b="1" dirty="0">
                <a:latin typeface="Times New Roman" panose="02020603050405020304" pitchFamily="18" charset="0"/>
                <a:cs typeface="Times New Roman" panose="02020603050405020304" pitchFamily="18" charset="0"/>
              </a:rPr>
              <a:t>В связи с осуществлением пенсионером трудовой деятельности перерасчет его страховой пенсии производится в связи с увеличением размера индивидуального пенсионного коэффициента (далее - ИПК) исходя из суммы страховых взносов, уплаченных за него работодателем в СФР (в ПФР) после 01.01.2015, которые не были учтены при назначении страховой пенсии. При перерасчете страховой пенсии в этом случае максимальное значение ИПК составляет 3,0.</a:t>
            </a:r>
          </a:p>
          <a:p>
            <a:pPr algn="just"/>
            <a:r>
              <a:rPr lang="ru-RU" sz="900" b="1" dirty="0">
                <a:latin typeface="Times New Roman" panose="02020603050405020304" pitchFamily="18" charset="0"/>
                <a:cs typeface="Times New Roman" panose="02020603050405020304" pitchFamily="18" charset="0"/>
              </a:rPr>
              <a:t>В общем случае территориальный орган СФР пересчитывает страховую пенсию по старости или страховую пенсию по инвалидности в </a:t>
            </a:r>
            <a:r>
              <a:rPr lang="ru-RU" sz="900" b="1" dirty="0" err="1">
                <a:latin typeface="Times New Roman" panose="02020603050405020304" pitchFamily="18" charset="0"/>
                <a:cs typeface="Times New Roman" panose="02020603050405020304" pitchFamily="18" charset="0"/>
              </a:rPr>
              <a:t>беззаявительном</a:t>
            </a:r>
            <a:r>
              <a:rPr lang="ru-RU" sz="900" b="1" dirty="0">
                <a:latin typeface="Times New Roman" panose="02020603050405020304" pitchFamily="18" charset="0"/>
                <a:cs typeface="Times New Roman" panose="02020603050405020304" pitchFamily="18" charset="0"/>
              </a:rPr>
              <a:t> порядке с 1 августа каждого года.</a:t>
            </a:r>
          </a:p>
          <a:p>
            <a:pPr algn="just"/>
            <a:r>
              <a:rPr lang="ru-RU" sz="900" b="1" dirty="0">
                <a:latin typeface="Times New Roman" panose="02020603050405020304" pitchFamily="18" charset="0"/>
                <a:cs typeface="Times New Roman" panose="02020603050405020304" pitchFamily="18" charset="0"/>
              </a:rPr>
              <a:t>Перерасчет размера страховой пенсии в </a:t>
            </a:r>
            <a:r>
              <a:rPr lang="ru-RU" sz="900" b="1" dirty="0" err="1">
                <a:latin typeface="Times New Roman" panose="02020603050405020304" pitchFamily="18" charset="0"/>
                <a:cs typeface="Times New Roman" panose="02020603050405020304" pitchFamily="18" charset="0"/>
              </a:rPr>
              <a:t>беззаявительном</a:t>
            </a:r>
            <a:r>
              <a:rPr lang="ru-RU" sz="900" b="1" dirty="0">
                <a:latin typeface="Times New Roman" panose="02020603050405020304" pitchFamily="18" charset="0"/>
                <a:cs typeface="Times New Roman" panose="02020603050405020304" pitchFamily="18" charset="0"/>
              </a:rPr>
              <a:t> порядке возможен в случаях:</a:t>
            </a:r>
          </a:p>
          <a:p>
            <a:pPr algn="just"/>
            <a:r>
              <a:rPr lang="ru-RU" sz="900" b="1" dirty="0">
                <a:latin typeface="Times New Roman" panose="02020603050405020304" pitchFamily="18" charset="0"/>
                <a:cs typeface="Times New Roman" panose="02020603050405020304" pitchFamily="18" charset="0"/>
              </a:rPr>
              <a:t>- представление работодателем после назначения пенсии сведений в отношении периодов работы пенсионера, имевших место до назначения пенсии, которые влекут увеличение ИПК;</a:t>
            </a:r>
          </a:p>
          <a:p>
            <a:pPr algn="just"/>
            <a:r>
              <a:rPr lang="ru-RU" sz="900" b="1" dirty="0">
                <a:latin typeface="Times New Roman" panose="02020603050405020304" pitchFamily="18" charset="0"/>
                <a:cs typeface="Times New Roman" panose="02020603050405020304" pitchFamily="18" charset="0"/>
              </a:rPr>
              <a:t>- потеря обоих родителей детьми до 18 лет (кроме объявленных полностью дееспособными). При этом производится перерасчет размера пенсии по случаю потери кормильца, исходя из суммы ИПК каждого родителя, не учтенных на день их смерти.</a:t>
            </a:r>
          </a:p>
          <a:p>
            <a:pPr algn="just"/>
            <a:r>
              <a:rPr lang="ru-RU" sz="900" b="1" dirty="0">
                <a:latin typeface="Times New Roman" panose="02020603050405020304" pitchFamily="18" charset="0"/>
                <a:cs typeface="Times New Roman" panose="02020603050405020304" pitchFamily="18" charset="0"/>
              </a:rPr>
              <a:t>Также возможен перерасчет размера фиксированной выплаты к страховой пенсии в </a:t>
            </a:r>
            <a:r>
              <a:rPr lang="ru-RU" sz="900" b="1" dirty="0" err="1">
                <a:latin typeface="Times New Roman" panose="02020603050405020304" pitchFamily="18" charset="0"/>
                <a:cs typeface="Times New Roman" panose="02020603050405020304" pitchFamily="18" charset="0"/>
              </a:rPr>
              <a:t>беззаявительном</a:t>
            </a:r>
            <a:r>
              <a:rPr lang="ru-RU" sz="900" b="1" dirty="0">
                <a:latin typeface="Times New Roman" panose="02020603050405020304" pitchFamily="18" charset="0"/>
                <a:cs typeface="Times New Roman" panose="02020603050405020304" pitchFamily="18" charset="0"/>
              </a:rPr>
              <a:t> порядке в случаях:</a:t>
            </a:r>
          </a:p>
          <a:p>
            <a:pPr marL="171450" indent="-171450" algn="just">
              <a:buFontTx/>
              <a:buChar char="-"/>
            </a:pPr>
            <a:r>
              <a:rPr lang="ru-RU" sz="900" b="1" dirty="0">
                <a:latin typeface="Times New Roman" panose="02020603050405020304" pitchFamily="18" charset="0"/>
                <a:cs typeface="Times New Roman" panose="02020603050405020304" pitchFamily="18" charset="0"/>
              </a:rPr>
              <a:t>установление группы инвалидности, дающей право на более высокий размер фиксированной выплаты к страховой пенсии по старости или к страховой пенсии по инвалидности, повышения такой выплаты;</a:t>
            </a:r>
          </a:p>
          <a:p>
            <a:pPr marL="171450" indent="-171450" algn="just">
              <a:buFontTx/>
              <a:buChar char="-"/>
            </a:pPr>
            <a:r>
              <a:rPr lang="ru-RU" sz="900" b="1" dirty="0">
                <a:latin typeface="Times New Roman" panose="02020603050405020304" pitchFamily="18" charset="0"/>
                <a:cs typeface="Times New Roman" panose="02020603050405020304" pitchFamily="18" charset="0"/>
              </a:rPr>
              <a:t>достижение пенсионером возраста 80 лет;</a:t>
            </a:r>
          </a:p>
          <a:p>
            <a:pPr marL="171450" indent="-171450" algn="just">
              <a:buFontTx/>
              <a:buChar char="-"/>
            </a:pPr>
            <a:r>
              <a:rPr lang="ru-RU" sz="900" b="1" dirty="0">
                <a:latin typeface="Times New Roman" panose="02020603050405020304" pitchFamily="18" charset="0"/>
                <a:cs typeface="Times New Roman" panose="02020603050405020304" pitchFamily="18" charset="0"/>
              </a:rPr>
              <a:t>прекращение ежемесячной выплаты к пенсии инвалида с детства I группы в связи с осуществлением за ним ухода;</a:t>
            </a:r>
          </a:p>
          <a:p>
            <a:pPr marL="171450" indent="-171450" algn="just">
              <a:buFontTx/>
              <a:buChar char="-"/>
            </a:pPr>
            <a:r>
              <a:rPr lang="ru-RU" sz="900" b="1" dirty="0">
                <a:latin typeface="Times New Roman" panose="02020603050405020304" pitchFamily="18" charset="0"/>
                <a:cs typeface="Times New Roman" panose="02020603050405020304" pitchFamily="18" charset="0"/>
              </a:rPr>
              <a:t>прекращение начисления дополнительной надбавки на уход к пенсии инвалиду I группы или лицу, достигшему возраста 80 лет, которые одновременно имеют право на получение надбавки на уход к страховой пенсии;</a:t>
            </a:r>
          </a:p>
          <a:p>
            <a:pPr marL="171450" indent="-171450" algn="just">
              <a:buFontTx/>
              <a:buChar char="-"/>
            </a:pPr>
            <a:r>
              <a:rPr lang="ru-RU" sz="900" b="1" dirty="0">
                <a:latin typeface="Times New Roman" panose="02020603050405020304" pitchFamily="18" charset="0"/>
                <a:cs typeface="Times New Roman" panose="02020603050405020304" pitchFamily="18" charset="0"/>
              </a:rPr>
              <a:t>приобретение необходимого календарного стажа работы в районах Крайнего Севера (приравненных к ним местностях) и страхового стажа, дающих право на повышение фиксированной выплаты к страховой пенсии по старости или к страховой пенсии по инвалидности.</a:t>
            </a:r>
          </a:p>
          <a:p>
            <a:pPr marL="171450" indent="-171450" algn="just">
              <a:buFontTx/>
              <a:buChar char="-"/>
            </a:pPr>
            <a:endParaRPr lang="ru-RU" sz="900" b="1" dirty="0">
              <a:latin typeface="Times New Roman" panose="02020603050405020304" pitchFamily="18" charset="0"/>
              <a:cs typeface="Times New Roman" panose="02020603050405020304" pitchFamily="18" charset="0"/>
            </a:endParaRPr>
          </a:p>
          <a:p>
            <a:pPr marL="171450" indent="-171450" algn="just">
              <a:buFontTx/>
              <a:buChar char="-"/>
            </a:pPr>
            <a:endParaRPr lang="ru-RU" sz="900" b="1" dirty="0">
              <a:latin typeface="Times New Roman" panose="02020603050405020304" pitchFamily="18" charset="0"/>
              <a:cs typeface="Times New Roman" panose="02020603050405020304" pitchFamily="18" charset="0"/>
            </a:endParaRPr>
          </a:p>
          <a:p>
            <a:pPr algn="just"/>
            <a:endParaRPr lang="ru-RU" sz="900" b="1" i="1" dirty="0">
              <a:latin typeface="Times New Roman" panose="02020603050405020304" pitchFamily="18" charset="0"/>
              <a:cs typeface="Times New Roman" panose="02020603050405020304" pitchFamily="18" charset="0"/>
            </a:endParaRPr>
          </a:p>
          <a:p>
            <a:pPr algn="just"/>
            <a:endParaRPr lang="ru-RU" sz="1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3583628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568</Words>
  <Application>Microsoft Office PowerPoint</Application>
  <PresentationFormat>Произвольный</PresentationFormat>
  <Paragraphs>25</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 «Как получают пенсию работающие пенсионеры»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Козлова Ирина Александровна</dc:creator>
  <cp:lastModifiedBy>localroot</cp:lastModifiedBy>
  <cp:revision>27</cp:revision>
  <dcterms:created xsi:type="dcterms:W3CDTF">2024-07-11T13:07:51Z</dcterms:created>
  <dcterms:modified xsi:type="dcterms:W3CDTF">2025-10-10T10:52:29Z</dcterms:modified>
</cp:coreProperties>
</file>